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3" r:id="rId2"/>
    <p:sldId id="304" r:id="rId3"/>
    <p:sldId id="305" r:id="rId4"/>
    <p:sldId id="312" r:id="rId5"/>
    <p:sldId id="309" r:id="rId6"/>
    <p:sldId id="310" r:id="rId7"/>
    <p:sldId id="314" r:id="rId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CCFF"/>
    <a:srgbClr val="0066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286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6296296296296294E-3"/>
                  <c:y val="-4.8725773658727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604938271604937E-2"/>
                  <c:y val="-6.2056199322928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320987654320986E-2"/>
                  <c:y val="-4.1090048922195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320987654320986E-2"/>
                  <c:y val="-6.1144348980393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557499756975E-2"/>
                  <c:y val="-2.4558093947761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518397005929815E-2"/>
                  <c:y val="-2.609544666968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 оценка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158.58099999999999</c:v>
                </c:pt>
                <c:pt idx="1">
                  <c:v>167.90700000000001</c:v>
                </c:pt>
                <c:pt idx="2">
                  <c:v>174.357</c:v>
                </c:pt>
                <c:pt idx="3">
                  <c:v>172.1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8804736"/>
        <c:axId val="88855680"/>
        <c:axId val="0"/>
      </c:bar3DChart>
      <c:catAx>
        <c:axId val="88804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8855680"/>
        <c:crosses val="autoZero"/>
        <c:auto val="1"/>
        <c:lblAlgn val="ctr"/>
        <c:lblOffset val="100"/>
        <c:noMultiLvlLbl val="0"/>
      </c:catAx>
      <c:valAx>
        <c:axId val="8885568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88804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409135331479177E-2"/>
          <c:y val="2.6945308545964029E-2"/>
          <c:w val="0.95814965945403419"/>
          <c:h val="0.814306126479773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4485019555266E-2"/>
                  <c:y val="-4.7736208322532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569850054325422E-3"/>
                  <c:y val="-5.5636179313409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430515253484076E-2"/>
                  <c:y val="-6.3168714278660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50129834914764E-2"/>
                  <c:y val="-5.0461407065881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4641883523868004E-3"/>
                  <c:y val="-3.8121714128367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435539034296241E-2"/>
                  <c:y val="-2.795592369413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 оценка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51322.2</c:v>
                </c:pt>
                <c:pt idx="1">
                  <c:v>54431.6</c:v>
                </c:pt>
                <c:pt idx="2">
                  <c:v>56208.9</c:v>
                </c:pt>
                <c:pt idx="3">
                  <c:v>58909.1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89056000"/>
        <c:axId val="89058688"/>
        <c:axId val="0"/>
      </c:bar3DChart>
      <c:catAx>
        <c:axId val="890560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9058688"/>
        <c:crosses val="autoZero"/>
        <c:auto val="1"/>
        <c:lblAlgn val="ctr"/>
        <c:lblOffset val="100"/>
        <c:noMultiLvlLbl val="0"/>
      </c:catAx>
      <c:valAx>
        <c:axId val="89058688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89056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06889716205682E-2"/>
                  <c:y val="-3.8121714128367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-4.8287504562598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378240398115121E-2"/>
                  <c:y val="-5.591184738827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4641883523868004E-3"/>
                  <c:y val="-4.574605695404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449863693341522E-2"/>
                  <c:y val="-3.8121714128367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928376704773602E-3"/>
                  <c:y val="-2.7955923694136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 оценка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371</c:v>
                </c:pt>
                <c:pt idx="1">
                  <c:v>432</c:v>
                </c:pt>
                <c:pt idx="2">
                  <c:v>336</c:v>
                </c:pt>
                <c:pt idx="3">
                  <c:v>317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89087360"/>
        <c:axId val="102308096"/>
        <c:axId val="0"/>
      </c:bar3DChart>
      <c:catAx>
        <c:axId val="890873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2308096"/>
        <c:crosses val="autoZero"/>
        <c:auto val="1"/>
        <c:lblAlgn val="ctr"/>
        <c:lblOffset val="100"/>
        <c:noMultiLvlLbl val="0"/>
      </c:catAx>
      <c:valAx>
        <c:axId val="10230809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89087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20"/>
      <c:rotY val="30"/>
      <c:depthPercent val="1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378240398115121E-2"/>
          <c:y val="2.795592369413618E-2"/>
          <c:w val="0.9746217596018848"/>
          <c:h val="0.850546071042065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Lbls>
            <c:dLbl>
              <c:idx val="0"/>
              <c:layout>
                <c:manualLayout>
                  <c:x val="6.8670532841958565E-2"/>
                  <c:y val="-8.3867771082408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206344489571768E-2"/>
                  <c:y val="-0.104199351950871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6134603648072105E-2"/>
                  <c:y val="-9.6575009125197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71776951714812E-2"/>
                  <c:y val="-7.8785075979277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627796778479816E-2"/>
                  <c:y val="-5.591184738827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7770805455275525E-2"/>
                  <c:y val="-6.353619021394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 оценка </c:v>
                </c:pt>
                <c:pt idx="3">
                  <c:v>2017 год  факт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502.3</c:v>
                </c:pt>
                <c:pt idx="1">
                  <c:v>571.1</c:v>
                </c:pt>
                <c:pt idx="2">
                  <c:v>509.9</c:v>
                </c:pt>
                <c:pt idx="3">
                  <c:v>591.5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2348672"/>
        <c:axId val="102359808"/>
        <c:axId val="0"/>
      </c:bar3DChart>
      <c:catAx>
        <c:axId val="1023486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2359808"/>
        <c:crosses val="autoZero"/>
        <c:auto val="1"/>
        <c:lblAlgn val="ctr"/>
        <c:lblOffset val="100"/>
        <c:noMultiLvlLbl val="0"/>
      </c:catAx>
      <c:valAx>
        <c:axId val="102359808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02348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0"/>
      <c:depthPercent val="15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206344489571768E-2"/>
                  <c:y val="-8.3867771082408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234993807662322E-2"/>
                  <c:y val="-8.3867771082408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5684857501003849E-2"/>
                  <c:y val="-7.8784875865292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206344489571872E-2"/>
                  <c:y val="-8.6409218690966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292292443843444E-2"/>
                  <c:y val="-5.591184738827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292292443843444E-2"/>
                  <c:y val="-4.8287504562598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7770805455275636E-2"/>
                  <c:y val="-5.337039977971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 оценка</c:v>
                </c:pt>
                <c:pt idx="3">
                  <c:v>2017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37.01</c:v>
                </c:pt>
                <c:pt idx="1">
                  <c:v>37.5</c:v>
                </c:pt>
                <c:pt idx="2">
                  <c:v>39.020000000000003</c:v>
                </c:pt>
                <c:pt idx="3">
                  <c:v>41.23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2220544"/>
        <c:axId val="102223232"/>
        <c:axId val="0"/>
      </c:bar3DChart>
      <c:catAx>
        <c:axId val="102220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2223232"/>
        <c:crosses val="autoZero"/>
        <c:auto val="1"/>
        <c:lblAlgn val="ctr"/>
        <c:lblOffset val="100"/>
        <c:noMultiLvlLbl val="0"/>
      </c:catAx>
      <c:valAx>
        <c:axId val="102223232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102220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22.08.2018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22.08.2018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22.08.2018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22.08.2018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22.08.2018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22.08.2018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Georgia" panose="02040502050405020303" pitchFamily="18" charset="0"/>
              </a:rPr>
              <a:t>Основные социально – экономические показатели</a:t>
            </a:r>
            <a:endParaRPr lang="ru-RU" sz="4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8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93898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Численность постоянного населения                                           (тыс. человек)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364832"/>
              </p:ext>
            </p:extLst>
          </p:nvPr>
        </p:nvGraphicFramePr>
        <p:xfrm>
          <a:off x="467544" y="1412776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Среднемесячная номинальная начисленная заработная плата работников крупных и средних предприятий (рублей)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24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787250"/>
              </p:ext>
            </p:extLst>
          </p:nvPr>
        </p:nvGraphicFramePr>
        <p:xfrm>
          <a:off x="323528" y="1196752"/>
          <a:ext cx="8507288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Общая численность безработных граждан (человек)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3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788148"/>
              </p:ext>
            </p:extLst>
          </p:nvPr>
        </p:nvGraphicFramePr>
        <p:xfrm>
          <a:off x="539552" y="1484784"/>
          <a:ext cx="8507288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                                                    (тыс. м2 общей площади)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2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640550"/>
              </p:ext>
            </p:extLst>
          </p:nvPr>
        </p:nvGraphicFramePr>
        <p:xfrm>
          <a:off x="467544" y="1268760"/>
          <a:ext cx="8507288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Уровень обеспеченности населения жильем на конец года                                                     (кв. м на человека)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870077"/>
              </p:ext>
            </p:extLst>
          </p:nvPr>
        </p:nvGraphicFramePr>
        <p:xfrm>
          <a:off x="395537" y="1052736"/>
          <a:ext cx="7992888" cy="472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256"/>
                <a:gridCol w="1209288"/>
                <a:gridCol w="1209288"/>
                <a:gridCol w="1370528"/>
                <a:gridCol w="1370528"/>
              </a:tblGrid>
              <a:tr h="356049">
                <a:tc>
                  <a:txBody>
                    <a:bodyPr/>
                    <a:lstStyle/>
                    <a:p>
                      <a:endParaRPr kumimoji="0" lang="ru-RU" sz="1200" b="1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Отчет               2015 год</a:t>
                      </a:r>
                    </a:p>
                    <a:p>
                      <a:pPr algn="ctr"/>
                      <a:endParaRPr kumimoji="0" lang="ru-RU" sz="1200" b="1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Отчет               2016 год</a:t>
                      </a:r>
                      <a:endParaRPr kumimoji="0" lang="ru-RU" sz="1200" b="1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Оценка              2017 год</a:t>
                      </a:r>
                      <a:endParaRPr kumimoji="0" lang="ru-RU" sz="1200" b="1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Факт                         2017 год</a:t>
                      </a:r>
                      <a:endParaRPr kumimoji="0" lang="ru-RU" sz="1200" b="1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256687">
                <a:tc gridSpan="5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Образование</a:t>
                      </a:r>
                    </a:p>
                    <a:p>
                      <a:pPr marL="0" algn="ctr" rtl="0" eaLnBrk="1" latinLnBrk="0" hangingPunct="1"/>
                      <a:endParaRPr kumimoji="0" lang="ru-RU" sz="1200" b="1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74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Среднемесячная номинальная начисленная заработная плата:</a:t>
                      </a:r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588870"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педагогических работников общеобразовательных организаций</a:t>
                      </a:r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47 123,5</a:t>
                      </a:r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47 269,8</a:t>
                      </a:r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48 255,7</a:t>
                      </a:r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47 369,9</a:t>
                      </a:r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588870"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педагогических работников дошкольных образовательных организаций</a:t>
                      </a:r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41 563,8</a:t>
                      </a:r>
                    </a:p>
                    <a:p>
                      <a:pPr marL="0" algn="ctr" rtl="0" eaLnBrk="1" latinLnBrk="0" hangingPunct="1"/>
                      <a:endParaRPr kumimoji="0" lang="ru-RU" sz="1200" b="0" kern="1200" dirty="0" smtClean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44 242,6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45 504,3</a:t>
                      </a:r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46 428,6</a:t>
                      </a:r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61186"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педагогических работников дополнительного образования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48 400,6</a:t>
                      </a:r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52 755,0</a:t>
                      </a:r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54 018,8</a:t>
                      </a:r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54 779,3</a:t>
                      </a:r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338664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Культура</a:t>
                      </a:r>
                    </a:p>
                    <a:p>
                      <a:pPr marL="0" algn="l" rtl="0" eaLnBrk="1" latinLnBrk="0" hangingPunct="1"/>
                      <a:endParaRPr kumimoji="0" lang="ru-RU" sz="1200" b="0" kern="1200" dirty="0" smtClean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sz="1200" b="0" kern="1200" dirty="0" smtClean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75496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среднемесячная номинальная начисленная заработная плата работников муниципальных учреждений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200" b="0" kern="1200" dirty="0" smtClean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29 741,3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200" b="0" kern="1200" dirty="0" smtClean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34 541,3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200" b="0" kern="1200" dirty="0" smtClean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37 339,1</a:t>
                      </a:r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200" b="0" kern="1200" dirty="0" smtClean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2"/>
                          </a:solidFill>
                          <a:effectLst>
                            <a:outerShdw blurRad="31750" dist="25400" dir="5400000" algn="tl" rotWithShape="0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39 192,9</a:t>
                      </a:r>
                      <a:endParaRPr kumimoji="0" lang="ru-RU" sz="1200" b="0" kern="1200" dirty="0">
                        <a:solidFill>
                          <a:schemeClr val="tx2"/>
                        </a:solidFill>
                        <a:effectLst>
                          <a:outerShdw blurRad="31750" dist="25400" dir="5400000" algn="tl" rotWithShape="0">
                            <a:srgbClr val="000000">
                              <a:alpha val="25000"/>
                            </a:srgbClr>
                          </a:outerShdw>
                        </a:effectLst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latin typeface="Georgia" panose="02040502050405020303" pitchFamily="18" charset="0"/>
              </a:rPr>
              <a:t>Информация </a:t>
            </a:r>
            <a:r>
              <a:rPr lang="ru-RU" sz="1600" dirty="0" smtClean="0">
                <a:latin typeface="Georgia" panose="02040502050405020303" pitchFamily="18" charset="0"/>
              </a:rPr>
              <a:t>об уровне заработной платы в бюджетной сфере (рублей)</a:t>
            </a:r>
            <a:endParaRPr lang="ru-RU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8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Бюджет в цифрах</Template>
  <TotalTime>6442</TotalTime>
  <Words>176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Основные социально – экономические показатели</vt:lpstr>
      <vt:lpstr>Численность постоянного населения                                           (тыс. человек)</vt:lpstr>
      <vt:lpstr>Среднемесячная номинальная начисленная заработная плата работников крупных и средних предприятий (рублей)</vt:lpstr>
      <vt:lpstr>Общая численность безработных граждан (человек)</vt:lpstr>
      <vt:lpstr>Ввод  в эксплуатацию жилых домов, построенных за счет всех источников финансирования                                                      (тыс. м2 общей площади)</vt:lpstr>
      <vt:lpstr>Уровень обеспеченности населения жильем на конец года                                                     (кв. м на человека)</vt:lpstr>
      <vt:lpstr>Информация об уровне заработной платы в бюджетной сфере (рублей)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552</cp:revision>
  <cp:lastPrinted>2018-08-22T07:49:14Z</cp:lastPrinted>
  <dcterms:created xsi:type="dcterms:W3CDTF">2015-09-30T07:48:07Z</dcterms:created>
  <dcterms:modified xsi:type="dcterms:W3CDTF">2018-08-22T08:09:19Z</dcterms:modified>
</cp:coreProperties>
</file>