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313" r:id="rId2"/>
    <p:sldId id="304" r:id="rId3"/>
    <p:sldId id="305" r:id="rId4"/>
    <p:sldId id="312" r:id="rId5"/>
    <p:sldId id="309" r:id="rId6"/>
    <p:sldId id="310" r:id="rId7"/>
    <p:sldId id="314" r:id="rId8"/>
  </p:sldIdLst>
  <p:sldSz cx="9144000" cy="6858000" type="screen4x3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99"/>
    <a:srgbClr val="00CCFF"/>
    <a:srgbClr val="0066FF"/>
    <a:srgbClr val="FF00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555" autoAdjust="0"/>
    <p:restoredTop sz="94286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068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dLbl>
              <c:idx val="0"/>
              <c:layout>
                <c:manualLayout>
                  <c:x val="4.6296296296296294E-3"/>
                  <c:y val="-4.87257736587271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2.1604938271604937E-2"/>
                  <c:y val="-6.205619932292847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9320987654320986E-2"/>
                  <c:y val="-4.10900489221959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9320987654320986E-2"/>
                  <c:y val="-6.11443489803935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2345557499756975E-2"/>
                  <c:y val="-2.455809394776182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8518397005929815E-2"/>
                  <c:y val="-2.609544666968039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2015 год</c:v>
                </c:pt>
                <c:pt idx="1">
                  <c:v>2016 год</c:v>
                </c:pt>
                <c:pt idx="2">
                  <c:v>2017 год оценка</c:v>
                </c:pt>
                <c:pt idx="3">
                  <c:v>2017 год факт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158.58099999999999</c:v>
                </c:pt>
                <c:pt idx="1">
                  <c:v>167.90700000000001</c:v>
                </c:pt>
                <c:pt idx="2">
                  <c:v>174.357</c:v>
                </c:pt>
                <c:pt idx="3">
                  <c:v>172.1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8804736"/>
        <c:axId val="88855680"/>
        <c:axId val="0"/>
      </c:bar3DChart>
      <c:catAx>
        <c:axId val="8880473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8855680"/>
        <c:crosses val="autoZero"/>
        <c:auto val="1"/>
        <c:lblAlgn val="ctr"/>
        <c:lblOffset val="100"/>
        <c:noMultiLvlLbl val="0"/>
      </c:catAx>
      <c:valAx>
        <c:axId val="88855680"/>
        <c:scaling>
          <c:orientation val="minMax"/>
        </c:scaling>
        <c:delete val="1"/>
        <c:axPos val="l"/>
        <c:numFmt formatCode="#,##0.0" sourceLinked="1"/>
        <c:majorTickMark val="out"/>
        <c:minorTickMark val="none"/>
        <c:tickLblPos val="nextTo"/>
        <c:crossAx val="88804736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3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409135331479177E-2"/>
          <c:y val="2.6945308545964029E-2"/>
          <c:w val="0.95814965945403419"/>
          <c:h val="0.81430612647977385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Домодедово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64485019555266E-2"/>
                  <c:y val="-4.773620832253206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8.9569850054325422E-3"/>
                  <c:y val="-5.56361793134096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430515253484076E-2"/>
                  <c:y val="-6.316871427866037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450129834914764E-2"/>
                  <c:y val="-5.04614070658815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4641883523868004E-3"/>
                  <c:y val="-3.8121714128367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1.3435539034296241E-2"/>
                  <c:y val="-2.79559236941361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2015 год</c:v>
                </c:pt>
                <c:pt idx="1">
                  <c:v>2016 год</c:v>
                </c:pt>
                <c:pt idx="2">
                  <c:v>2017 год оценка</c:v>
                </c:pt>
                <c:pt idx="3">
                  <c:v>2017 год факт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51322.2</c:v>
                </c:pt>
                <c:pt idx="1">
                  <c:v>54431.6</c:v>
                </c:pt>
                <c:pt idx="2">
                  <c:v>56208.9</c:v>
                </c:pt>
                <c:pt idx="3">
                  <c:v>58909.1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89056000"/>
        <c:axId val="89058688"/>
        <c:axId val="0"/>
      </c:bar3DChart>
      <c:catAx>
        <c:axId val="8905600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89058688"/>
        <c:crosses val="autoZero"/>
        <c:auto val="1"/>
        <c:lblAlgn val="ctr"/>
        <c:lblOffset val="100"/>
        <c:noMultiLvlLbl val="0"/>
      </c:catAx>
      <c:valAx>
        <c:axId val="89058688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8905600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Домодедово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9406889716205682E-2"/>
                  <c:y val="-3.8121714128367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0449863693341522E-2"/>
                  <c:y val="-4.8287504562598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5378240398115121E-2"/>
                  <c:y val="-5.5911847388272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4641883523868004E-3"/>
                  <c:y val="-4.57460569540410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0449863693341522E-2"/>
                  <c:y val="-3.812171412836751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-1.4928376704773602E-3"/>
                  <c:y val="-2.79559236941361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2015 год</c:v>
                </c:pt>
                <c:pt idx="1">
                  <c:v>2016 год</c:v>
                </c:pt>
                <c:pt idx="2">
                  <c:v>2017 год оценка</c:v>
                </c:pt>
                <c:pt idx="3">
                  <c:v>2017 год факт</c:v>
                </c:pt>
              </c:strCache>
            </c:strRef>
          </c:cat>
          <c:val>
            <c:numRef>
              <c:f>Лист1!$B$2:$B$5</c:f>
              <c:numCache>
                <c:formatCode>#,##0</c:formatCode>
                <c:ptCount val="4"/>
                <c:pt idx="0">
                  <c:v>371</c:v>
                </c:pt>
                <c:pt idx="1">
                  <c:v>432</c:v>
                </c:pt>
                <c:pt idx="2">
                  <c:v>336</c:v>
                </c:pt>
                <c:pt idx="3">
                  <c:v>317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89087360"/>
        <c:axId val="102308096"/>
        <c:axId val="0"/>
      </c:bar3DChart>
      <c:catAx>
        <c:axId val="890873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2308096"/>
        <c:crosses val="autoZero"/>
        <c:auto val="1"/>
        <c:lblAlgn val="ctr"/>
        <c:lblOffset val="100"/>
        <c:noMultiLvlLbl val="0"/>
      </c:catAx>
      <c:valAx>
        <c:axId val="102308096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89087360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26"/>
    </mc:Choice>
    <mc:Fallback>
      <c:style val="26"/>
    </mc:Fallback>
  </mc:AlternateContent>
  <c:chart>
    <c:autoTitleDeleted val="1"/>
    <c:view3D>
      <c:rotX val="20"/>
      <c:rotY val="30"/>
      <c:depthPercent val="17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5378240398115121E-2"/>
          <c:y val="2.795592369413618E-2"/>
          <c:w val="0.9746217596018848"/>
          <c:h val="0.85054607104206559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Домодедово</c:v>
                </c:pt>
              </c:strCache>
            </c:strRef>
          </c:tx>
          <c:spPr>
            <a:solidFill>
              <a:srgbClr val="006699"/>
            </a:solidFill>
          </c:spPr>
          <c:invertIfNegative val="0"/>
          <c:dLbls>
            <c:dLbl>
              <c:idx val="0"/>
              <c:layout>
                <c:manualLayout>
                  <c:x val="6.8670532841958565E-2"/>
                  <c:y val="-8.3867771082408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6.1206344489571768E-2"/>
                  <c:y val="-0.1041993519508712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7.6134603648072105E-2"/>
                  <c:y val="-9.657500912519771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71776951714812E-2"/>
                  <c:y val="-7.878507597927779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627796778479816E-2"/>
                  <c:y val="-5.5911847388272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7770805455275525E-2"/>
                  <c:y val="-6.35361902139458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2015 год</c:v>
                </c:pt>
                <c:pt idx="1">
                  <c:v>2016 год</c:v>
                </c:pt>
                <c:pt idx="2">
                  <c:v>2017 год оценка </c:v>
                </c:pt>
                <c:pt idx="3">
                  <c:v>2017 год  факт</c:v>
                </c:pt>
              </c:strCache>
            </c:strRef>
          </c:cat>
          <c:val>
            <c:numRef>
              <c:f>Лист1!$B$2:$B$5</c:f>
              <c:numCache>
                <c:formatCode>#,##0.0</c:formatCode>
                <c:ptCount val="4"/>
                <c:pt idx="0">
                  <c:v>502.3</c:v>
                </c:pt>
                <c:pt idx="1">
                  <c:v>571.1</c:v>
                </c:pt>
                <c:pt idx="2">
                  <c:v>509.9</c:v>
                </c:pt>
                <c:pt idx="3">
                  <c:v>591.5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2348672"/>
        <c:axId val="102359808"/>
        <c:axId val="0"/>
      </c:bar3DChart>
      <c:catAx>
        <c:axId val="102348672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2359808"/>
        <c:crosses val="autoZero"/>
        <c:auto val="1"/>
        <c:lblAlgn val="ctr"/>
        <c:lblOffset val="100"/>
        <c:noMultiLvlLbl val="0"/>
      </c:catAx>
      <c:valAx>
        <c:axId val="102359808"/>
        <c:scaling>
          <c:orientation val="minMax"/>
        </c:scaling>
        <c:delete val="1"/>
        <c:axPos val="l"/>
        <c:numFmt formatCode="#,##0.0" sourceLinked="1"/>
        <c:majorTickMark val="none"/>
        <c:minorTickMark val="none"/>
        <c:tickLblPos val="nextTo"/>
        <c:crossAx val="10234867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20"/>
      <c:rotY val="30"/>
      <c:depthPercent val="15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Домодедово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6.1206344489571768E-2"/>
                  <c:y val="-8.3867771082408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5.5234993807662322E-2"/>
                  <c:y val="-8.38677710824085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6.5684857501003849E-2"/>
                  <c:y val="-7.878487586529286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6.1206344489571872E-2"/>
                  <c:y val="-8.640921869096637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3292292443843444E-2"/>
                  <c:y val="-5.591184738827235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4.3292292443843444E-2"/>
                  <c:y val="-4.828750456259885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4.7770805455275636E-2"/>
                  <c:y val="-5.337039977971452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600">
                    <a:latin typeface="Times New Roman" panose="02020603050405020304" pitchFamily="18" charset="0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Лист1!$A$2:$A$5</c:f>
              <c:strCache>
                <c:ptCount val="4"/>
                <c:pt idx="0">
                  <c:v>2015 год</c:v>
                </c:pt>
                <c:pt idx="1">
                  <c:v>2016 год</c:v>
                </c:pt>
                <c:pt idx="2">
                  <c:v>2017 год оценка</c:v>
                </c:pt>
                <c:pt idx="3">
                  <c:v>2017 год факт</c:v>
                </c:pt>
              </c:strCache>
            </c:strRef>
          </c:cat>
          <c:val>
            <c:numRef>
              <c:f>Лист1!$B$2:$B$5</c:f>
              <c:numCache>
                <c:formatCode>#,##0.00</c:formatCode>
                <c:ptCount val="4"/>
                <c:pt idx="0">
                  <c:v>37.01</c:v>
                </c:pt>
                <c:pt idx="1">
                  <c:v>37.5</c:v>
                </c:pt>
                <c:pt idx="2">
                  <c:v>39.020000000000003</c:v>
                </c:pt>
                <c:pt idx="3">
                  <c:v>41.23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02220544"/>
        <c:axId val="102223232"/>
        <c:axId val="0"/>
      </c:bar3DChart>
      <c:catAx>
        <c:axId val="102220544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pPr>
            <a:endParaRPr lang="ru-RU"/>
          </a:p>
        </c:txPr>
        <c:crossAx val="102223232"/>
        <c:crosses val="autoZero"/>
        <c:auto val="1"/>
        <c:lblAlgn val="ctr"/>
        <c:lblOffset val="100"/>
        <c:noMultiLvlLbl val="0"/>
      </c:catAx>
      <c:valAx>
        <c:axId val="102223232"/>
        <c:scaling>
          <c:orientation val="minMax"/>
        </c:scaling>
        <c:delete val="1"/>
        <c:axPos val="l"/>
        <c:numFmt formatCode="#,##0.00" sourceLinked="1"/>
        <c:majorTickMark val="none"/>
        <c:minorTickMark val="none"/>
        <c:tickLblPos val="nextTo"/>
        <c:crossAx val="1022205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22.08.2018</a:t>
            </a:fld>
            <a:endParaRPr lang="ru-RU" dirty="0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22.08.2018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22.08.2018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22.08.2018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22.08.2018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22.08.2018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94BF6F6C-0A8B-461B-A59B-55A0FCD0CCD3}" type="datetimeFigureOut">
              <a:rPr lang="ru-RU" smtClean="0"/>
              <a:t>22.08.2018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22.08.2018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94BF6F6C-0A8B-461B-A59B-55A0FCD0CCD3}" type="datetimeFigureOut">
              <a:rPr lang="ru-RU" smtClean="0"/>
              <a:t>22.08.2018</a:t>
            </a:fld>
            <a:endParaRPr lang="ru-RU" dirty="0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C1648076-80AA-470F-91AE-F925608D3013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226370"/>
          </a:xfrm>
        </p:spPr>
        <p:txBody>
          <a:bodyPr>
            <a:normAutofit/>
          </a:bodyPr>
          <a:lstStyle/>
          <a:p>
            <a:r>
              <a:rPr lang="ru-RU" sz="4000" dirty="0" smtClean="0">
                <a:latin typeface="Georgia" panose="02040502050405020303" pitchFamily="18" charset="0"/>
              </a:rPr>
              <a:t>Основные социально – экономические показатели</a:t>
            </a:r>
            <a:endParaRPr lang="ru-RU" sz="4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981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4938984"/>
              </p:ext>
            </p:extLst>
          </p:nvPr>
        </p:nvGraphicFramePr>
        <p:xfrm>
          <a:off x="457200" y="1481138"/>
          <a:ext cx="8229600" cy="4525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400" dirty="0" smtClean="0">
                <a:latin typeface="Georgia" panose="02040502050405020303" pitchFamily="18" charset="0"/>
              </a:rPr>
              <a:t>Численность постоянного населения                                           (тыс. человек)</a:t>
            </a:r>
            <a:endParaRPr lang="ru-RU" sz="24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9810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61364832"/>
              </p:ext>
            </p:extLst>
          </p:nvPr>
        </p:nvGraphicFramePr>
        <p:xfrm>
          <a:off x="467544" y="1412776"/>
          <a:ext cx="8496944" cy="51845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Среднемесячная номинальная начисленная заработная плата работников крупных и средних предприятий (рублей)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0249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58787250"/>
              </p:ext>
            </p:extLst>
          </p:nvPr>
        </p:nvGraphicFramePr>
        <p:xfrm>
          <a:off x="323528" y="1196752"/>
          <a:ext cx="8507288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Общая численность безработных граждан (человек)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391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6788148"/>
              </p:ext>
            </p:extLst>
          </p:nvPr>
        </p:nvGraphicFramePr>
        <p:xfrm>
          <a:off x="539552" y="1484784"/>
          <a:ext cx="8507288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Ввод  в эксплуатацию жилых домов, построенных за счет всех источников финансирования                                                      (тыс. м2 общей площади)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3219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14640550"/>
              </p:ext>
            </p:extLst>
          </p:nvPr>
        </p:nvGraphicFramePr>
        <p:xfrm>
          <a:off x="467544" y="1268760"/>
          <a:ext cx="8507288" cy="49971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dirty="0" smtClean="0">
                <a:latin typeface="Georgia" panose="02040502050405020303" pitchFamily="18" charset="0"/>
              </a:rPr>
              <a:t>Уровень обеспеченности населения жильем на конец года                                                     (кв. м на человека)</a:t>
            </a:r>
            <a:endParaRPr lang="ru-RU" sz="20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0390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6870077"/>
              </p:ext>
            </p:extLst>
          </p:nvPr>
        </p:nvGraphicFramePr>
        <p:xfrm>
          <a:off x="395537" y="1052736"/>
          <a:ext cx="7992888" cy="472477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33256"/>
                <a:gridCol w="1209288"/>
                <a:gridCol w="1209288"/>
                <a:gridCol w="1370528"/>
                <a:gridCol w="1370528"/>
              </a:tblGrid>
              <a:tr h="356049">
                <a:tc>
                  <a:txBody>
                    <a:bodyPr/>
                    <a:lstStyle/>
                    <a:p>
                      <a:endParaRPr kumimoji="0" lang="ru-RU" sz="1200" b="1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Отчет               2015 год</a:t>
                      </a:r>
                    </a:p>
                    <a:p>
                      <a:pPr algn="ctr"/>
                      <a:endParaRPr kumimoji="0" lang="ru-RU" sz="1200" b="1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Отчет               2016 год</a:t>
                      </a:r>
                      <a:endParaRPr kumimoji="0" lang="ru-RU" sz="1200" b="1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Оценка              2017 год</a:t>
                      </a:r>
                      <a:endParaRPr kumimoji="0" lang="ru-RU" sz="1200" b="1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1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Факт                         2017 год</a:t>
                      </a:r>
                      <a:endParaRPr kumimoji="0" lang="ru-RU" sz="1200" b="1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</a:tr>
              <a:tr h="256687">
                <a:tc gridSpan="5"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1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Образование</a:t>
                      </a:r>
                    </a:p>
                    <a:p>
                      <a:pPr marL="0" algn="ctr" rtl="0" eaLnBrk="1" latinLnBrk="0" hangingPunct="1"/>
                      <a:endParaRPr kumimoji="0" lang="ru-RU" sz="1200" b="1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81744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Среднемесячная номинальная начисленная заработная плата:</a:t>
                      </a:r>
                      <a:endParaRPr kumimoji="0" lang="ru-RU" sz="1200" b="0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1200" dirty="0"/>
                    </a:p>
                  </a:txBody>
                  <a:tcPr/>
                </a:tc>
              </a:tr>
              <a:tr h="588870">
                <a:tc>
                  <a:txBody>
                    <a:bodyPr/>
                    <a:lstStyle/>
                    <a:p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педагогических работников общеобразовательных организаций</a:t>
                      </a:r>
                      <a:endParaRPr kumimoji="0" lang="ru-RU" sz="1200" b="0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47 123,5</a:t>
                      </a:r>
                      <a:endParaRPr kumimoji="0" lang="ru-RU" sz="1200" b="0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47 269,8</a:t>
                      </a:r>
                      <a:endParaRPr kumimoji="0" lang="ru-RU" sz="1200" b="0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48 255,7</a:t>
                      </a:r>
                      <a:endParaRPr kumimoji="0" lang="ru-RU" sz="1200" b="0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47 369,9</a:t>
                      </a:r>
                      <a:endParaRPr kumimoji="0" lang="ru-RU" sz="1200" b="0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</a:tr>
              <a:tr h="588870">
                <a:tc>
                  <a:txBody>
                    <a:bodyPr/>
                    <a:lstStyle/>
                    <a:p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педагогических работников дошкольных образовательных организаций</a:t>
                      </a:r>
                      <a:endParaRPr kumimoji="0" lang="ru-RU" sz="1200" b="0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41 563,8</a:t>
                      </a:r>
                    </a:p>
                    <a:p>
                      <a:pPr marL="0" algn="ctr" rtl="0" eaLnBrk="1" latinLnBrk="0" hangingPunct="1"/>
                      <a:endParaRPr kumimoji="0" lang="ru-RU" sz="1200" b="0" kern="1200" dirty="0" smtClean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44 242,6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45 504,3</a:t>
                      </a:r>
                      <a:endParaRPr kumimoji="0" lang="ru-RU" sz="1200" b="0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46 428,6</a:t>
                      </a:r>
                      <a:endParaRPr kumimoji="0" lang="ru-RU" sz="1200" b="0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</a:tr>
              <a:tr h="661186">
                <a:tc>
                  <a:txBody>
                    <a:bodyPr/>
                    <a:lstStyle/>
                    <a:p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педагогических работников дополнительного образования детей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48 400,6</a:t>
                      </a:r>
                      <a:endParaRPr kumimoji="0" lang="ru-RU" sz="1200" b="0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52 755,0</a:t>
                      </a:r>
                      <a:endParaRPr kumimoji="0" lang="ru-RU" sz="1200" b="0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54 018,8</a:t>
                      </a:r>
                      <a:endParaRPr kumimoji="0" lang="ru-RU" sz="1200" b="0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54 779,3</a:t>
                      </a:r>
                      <a:endParaRPr kumimoji="0" lang="ru-RU" sz="1200" b="0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</a:tr>
              <a:tr h="338664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n-ea"/>
                          <a:cs typeface="+mn-cs"/>
                        </a:rPr>
                        <a:t>Культура</a:t>
                      </a:r>
                    </a:p>
                    <a:p>
                      <a:pPr marL="0" algn="l" rtl="0" eaLnBrk="1" latinLnBrk="0" hangingPunct="1"/>
                      <a:endParaRPr kumimoji="0" lang="ru-RU" sz="1200" b="0" kern="1200" dirty="0" smtClean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0" lang="ru-RU" sz="1200" b="0" kern="1200" dirty="0" smtClean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0" lang="ru-RU" sz="1200" b="0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0" lang="ru-RU" sz="1200" b="0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</a:tr>
              <a:tr h="754962">
                <a:tc>
                  <a:txBody>
                    <a:bodyPr/>
                    <a:lstStyle/>
                    <a:p>
                      <a:pPr marL="0" algn="l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среднемесячная номинальная начисленная заработная плата работников муниципальных учреждений культуры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200" b="0" kern="1200" dirty="0" smtClean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29 741,3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200" b="0" kern="1200" dirty="0" smtClean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34 541,3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200" b="0" kern="1200" dirty="0" smtClean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37 339,1</a:t>
                      </a:r>
                      <a:endParaRPr kumimoji="0" lang="ru-RU" sz="1200" b="0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rtl="0" eaLnBrk="1" latinLnBrk="0" hangingPunct="1"/>
                      <a:endParaRPr kumimoji="0" lang="ru-RU" sz="1200" b="0" kern="1200" dirty="0" smtClean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  <a:p>
                      <a:pPr marL="0" algn="ctr" rtl="0" eaLnBrk="1" latinLnBrk="0" hangingPunct="1"/>
                      <a:r>
                        <a:rPr kumimoji="0" lang="ru-RU" sz="1200" b="0" kern="1200" dirty="0" smtClean="0">
                          <a:solidFill>
                            <a:schemeClr val="tx2"/>
                          </a:solidFill>
                          <a:effectLst>
                            <a:outerShdw blurRad="31750" dist="25400" dir="5400000" algn="tl" rotWithShape="0">
                              <a:srgbClr val="000000">
                                <a:alpha val="25000"/>
                              </a:srgbClr>
                            </a:outerShdw>
                          </a:effectLst>
                          <a:latin typeface="Georgia" panose="02040502050405020303" pitchFamily="18" charset="0"/>
                          <a:ea typeface="+mj-ea"/>
                          <a:cs typeface="+mj-cs"/>
                        </a:rPr>
                        <a:t>39 192,9</a:t>
                      </a:r>
                      <a:endParaRPr kumimoji="0" lang="ru-RU" sz="1200" b="0" kern="1200" dirty="0">
                        <a:solidFill>
                          <a:schemeClr val="tx2"/>
                        </a:solidFill>
                        <a:effectLst>
                          <a:outerShdw blurRad="31750" dist="25400" dir="5400000" algn="tl" rotWithShape="0">
                            <a:srgbClr val="000000">
                              <a:alpha val="25000"/>
                            </a:srgbClr>
                          </a:outerShdw>
                        </a:effectLst>
                        <a:latin typeface="Georgia" panose="02040502050405020303" pitchFamily="18" charset="0"/>
                        <a:ea typeface="+mj-ea"/>
                        <a:cs typeface="+mj-cs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ru-RU" sz="1600" dirty="0">
                <a:latin typeface="Georgia" panose="02040502050405020303" pitchFamily="18" charset="0"/>
              </a:rPr>
              <a:t>Информация </a:t>
            </a:r>
            <a:r>
              <a:rPr lang="ru-RU" sz="1600" dirty="0" smtClean="0">
                <a:latin typeface="Georgia" panose="02040502050405020303" pitchFamily="18" charset="0"/>
              </a:rPr>
              <a:t>об уровне заработной платы в бюджетной сфере (рублей)</a:t>
            </a:r>
            <a:endParaRPr lang="ru-RU" sz="1600" dirty="0">
              <a:latin typeface="Georgia" panose="0204050205040502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2823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Другая 6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7A7BAE"/>
      </a:accent1>
      <a:accent2>
        <a:srgbClr val="529CA4"/>
      </a:accent2>
      <a:accent3>
        <a:srgbClr val="B363B5"/>
      </a:accent3>
      <a:accent4>
        <a:srgbClr val="D67F4A"/>
      </a:accent4>
      <a:accent5>
        <a:srgbClr val="A56E49"/>
      </a:accent5>
      <a:accent6>
        <a:srgbClr val="73A0BF"/>
      </a:accent6>
      <a:hlink>
        <a:srgbClr val="81BDC9"/>
      </a:hlink>
      <a:folHlink>
        <a:srgbClr val="C9B28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Бюджет в цифрах</Template>
  <TotalTime>6442</TotalTime>
  <Words>176</Words>
  <Application>Microsoft Office PowerPoint</Application>
  <PresentationFormat>Экран (4:3)</PresentationFormat>
  <Paragraphs>58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Основные социально – экономические показатели</vt:lpstr>
      <vt:lpstr>Численность постоянного населения                                           (тыс. человек)</vt:lpstr>
      <vt:lpstr>Среднемесячная номинальная начисленная заработная плата работников крупных и средних предприятий (рублей)</vt:lpstr>
      <vt:lpstr>Общая численность безработных граждан (человек)</vt:lpstr>
      <vt:lpstr>Ввод  в эксплуатацию жилых домов, построенных за счет всех источников финансирования                                                      (тыс. м2 общей площади)</vt:lpstr>
      <vt:lpstr>Уровень обеспеченности населения жильем на конец года                                                     (кв. м на человека)</vt:lpstr>
      <vt:lpstr>Информация об уровне заработной платы в бюджетной сфере (рублей)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Открытый бюджет</dc:title>
  <dc:creator>Монахова И.В.</dc:creator>
  <cp:lastModifiedBy>Монахова И.В.</cp:lastModifiedBy>
  <cp:revision>552</cp:revision>
  <cp:lastPrinted>2018-08-22T07:49:14Z</cp:lastPrinted>
  <dcterms:created xsi:type="dcterms:W3CDTF">2015-09-30T07:48:07Z</dcterms:created>
  <dcterms:modified xsi:type="dcterms:W3CDTF">2018-08-22T08:09:19Z</dcterms:modified>
</cp:coreProperties>
</file>